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Lato" panose="020F0502020204030203" pitchFamily="34" charset="0"/>
      <p:regular r:id="rId14"/>
      <p:bold r:id="rId15"/>
      <p:italic r:id="rId16"/>
      <p:boldItalic r:id="rId17"/>
    </p:embeddedFont>
    <p:embeddedFont>
      <p:font typeface="Raleway" pitchFamily="2" charset="77"/>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7"/>
    <p:restoredTop sz="94674"/>
  </p:normalViewPr>
  <p:slideViewPr>
    <p:cSldViewPr snapToGrid="0">
      <p:cViewPr varScale="1">
        <p:scale>
          <a:sx n="143" d="100"/>
          <a:sy n="143" d="100"/>
        </p:scale>
        <p:origin x="208" y="5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d5b15f0a3_5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23630543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723630543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d251bb473_0_6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d251bb473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cb9a0b074_1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cb9a0b074_1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e965474a9_3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23630543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723630543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cb9a0b074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cb9a0b074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a491ed84b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a491ed84b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814cf7d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814cf7d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a491ed84b5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1a491ed84b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LvjUGUOFWV8"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s://www.cdc.gov/hiv/basics/pep.html" TargetMode="External"/><Relationship Id="rId5" Type="http://schemas.openxmlformats.org/officeDocument/2006/relationships/hyperlink" Target="https://www.cdc.gov/hiv/basics/prep.html" TargetMode="External"/><Relationship Id="rId4" Type="http://schemas.openxmlformats.org/officeDocument/2006/relationships/hyperlink" Target="https://www.cdc.gov/condomeffectiveness/external-condom-use.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cancer/cervical/"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hyperlink" Target="https://www.cdc.gov/cancer/hpv/basic_info/hpv_oropharyngeal.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www.cdc.gov/condomeffectiveness/index.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Let’s Talk About Sex!</a:t>
            </a:r>
            <a:endParaRPr dirty="0"/>
          </a:p>
        </p:txBody>
      </p:sp>
      <p:sp>
        <p:nvSpPr>
          <p:cNvPr id="73" name="Google Shape;73;p1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Bradley Plantin, RN</a:t>
            </a:r>
            <a:endParaRPr sz="2400" dirty="0"/>
          </a:p>
          <a:p>
            <a:pPr marL="0" lvl="0" indent="0" algn="l" rtl="0">
              <a:spcBef>
                <a:spcPts val="0"/>
              </a:spcBef>
              <a:spcAft>
                <a:spcPts val="0"/>
              </a:spcAft>
              <a:buNone/>
            </a:pPr>
            <a:r>
              <a:rPr lang="en" sz="2400" dirty="0"/>
              <a:t>West Virginia State University</a:t>
            </a: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4"/>
          <p:cNvSpPr txBox="1">
            <a:spLocks noGrp="1"/>
          </p:cNvSpPr>
          <p:nvPr>
            <p:ph type="title" idx="4294967295"/>
          </p:nvPr>
        </p:nvSpPr>
        <p:spPr>
          <a:xfrm>
            <a:off x="535775" y="712150"/>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dirty="0">
                <a:solidFill>
                  <a:schemeClr val="dk1"/>
                </a:solidFill>
              </a:rPr>
              <a:t>Reflection</a:t>
            </a:r>
            <a:endParaRPr sz="2400" dirty="0"/>
          </a:p>
        </p:txBody>
      </p:sp>
      <p:sp>
        <p:nvSpPr>
          <p:cNvPr id="79" name="Google Shape;79;p14"/>
          <p:cNvSpPr txBox="1">
            <a:spLocks noGrp="1"/>
          </p:cNvSpPr>
          <p:nvPr>
            <p:ph type="title" idx="4294967295"/>
          </p:nvPr>
        </p:nvSpPr>
        <p:spPr>
          <a:xfrm>
            <a:off x="535775" y="1480150"/>
            <a:ext cx="5197200" cy="3067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0" dirty="0">
                <a:latin typeface="Lato"/>
                <a:ea typeface="Lato"/>
                <a:cs typeface="Lato"/>
                <a:sym typeface="Lato"/>
              </a:rPr>
              <a:t>If you want a hard life, have easy conversations.</a:t>
            </a:r>
            <a:endParaRPr sz="1800" b="0" dirty="0">
              <a:latin typeface="Lato"/>
              <a:ea typeface="Lato"/>
              <a:cs typeface="Lato"/>
              <a:sym typeface="Lato"/>
            </a:endParaRPr>
          </a:p>
          <a:p>
            <a:pPr marL="0" lvl="0" indent="0" algn="l" rtl="0">
              <a:lnSpc>
                <a:spcPct val="115000"/>
              </a:lnSpc>
              <a:spcBef>
                <a:spcPts val="1600"/>
              </a:spcBef>
              <a:spcAft>
                <a:spcPts val="0"/>
              </a:spcAft>
              <a:buNone/>
            </a:pPr>
            <a:endParaRPr sz="1800" b="0" dirty="0">
              <a:latin typeface="Lato"/>
              <a:ea typeface="Lato"/>
              <a:cs typeface="Lato"/>
              <a:sym typeface="Lato"/>
            </a:endParaRPr>
          </a:p>
          <a:p>
            <a:pPr marL="0" lvl="0" indent="0" algn="l" rtl="0">
              <a:lnSpc>
                <a:spcPct val="115000"/>
              </a:lnSpc>
              <a:spcBef>
                <a:spcPts val="1600"/>
              </a:spcBef>
              <a:spcAft>
                <a:spcPts val="1600"/>
              </a:spcAft>
              <a:buNone/>
            </a:pPr>
            <a:r>
              <a:rPr lang="en" sz="1800" b="0" dirty="0">
                <a:latin typeface="Lato"/>
                <a:ea typeface="Lato"/>
                <a:cs typeface="Lato"/>
                <a:sym typeface="Lato"/>
              </a:rPr>
              <a:t>If you want an easy life, have hard conversations!</a:t>
            </a:r>
            <a:endParaRPr sz="1800" b="0" dirty="0">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3"/>
        <p:cNvGrpSpPr/>
        <p:nvPr/>
      </p:nvGrpSpPr>
      <p:grpSpPr>
        <a:xfrm>
          <a:off x="0" y="0"/>
          <a:ext cx="0" cy="0"/>
          <a:chOff x="0" y="0"/>
          <a:chExt cx="0" cy="0"/>
        </a:xfrm>
      </p:grpSpPr>
      <p:pic>
        <p:nvPicPr>
          <p:cNvPr id="84" name="Google Shape;84;p15"/>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85" name="Google Shape;85;p1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86" name="Google Shape;86;p15"/>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Raleway"/>
                <a:ea typeface="Raleway"/>
                <a:cs typeface="Raleway"/>
                <a:sym typeface="Raleway"/>
              </a:rPr>
              <a:t>1. Agenda</a:t>
            </a:r>
            <a:endParaRPr sz="3000" b="1" dirty="0">
              <a:solidFill>
                <a:schemeClr val="lt2"/>
              </a:solidFill>
              <a:latin typeface="Raleway"/>
              <a:ea typeface="Raleway"/>
              <a:cs typeface="Raleway"/>
              <a:sym typeface="Raleway"/>
            </a:endParaRPr>
          </a:p>
        </p:txBody>
      </p:sp>
      <p:sp>
        <p:nvSpPr>
          <p:cNvPr id="87" name="Google Shape;87;p15"/>
          <p:cNvSpPr txBox="1">
            <a:spLocks noGrp="1"/>
          </p:cNvSpPr>
          <p:nvPr>
            <p:ph type="body" idx="4294967295"/>
          </p:nvPr>
        </p:nvSpPr>
        <p:spPr>
          <a:xfrm>
            <a:off x="2855550" y="1377480"/>
            <a:ext cx="3432900" cy="332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chemeClr val="dk2"/>
              </a:solidFill>
              <a:latin typeface="Raleway"/>
              <a:ea typeface="Raleway"/>
              <a:cs typeface="Raleway"/>
              <a:sym typeface="Raleway"/>
            </a:endParaRPr>
          </a:p>
          <a:p>
            <a:pPr marL="457200" lvl="0" indent="-317500" algn="l" rtl="0">
              <a:spcBef>
                <a:spcPts val="1600"/>
              </a:spcBef>
              <a:spcAft>
                <a:spcPts val="0"/>
              </a:spcAft>
              <a:buClr>
                <a:schemeClr val="dk1"/>
              </a:buClr>
              <a:buSzPts val="1400"/>
              <a:buFont typeface="Raleway"/>
              <a:buChar char="➔"/>
            </a:pPr>
            <a:r>
              <a:rPr lang="en" sz="1400" b="1" dirty="0">
                <a:solidFill>
                  <a:schemeClr val="dk1"/>
                </a:solidFill>
                <a:latin typeface="Raleway"/>
                <a:ea typeface="Raleway"/>
                <a:cs typeface="Raleway"/>
                <a:sym typeface="Raleway"/>
              </a:rPr>
              <a:t>Let’s Talk About Sex Education</a:t>
            </a:r>
            <a:br>
              <a:rPr lang="en" sz="1400" dirty="0">
                <a:latin typeface="Raleway"/>
                <a:ea typeface="Raleway"/>
                <a:cs typeface="Raleway"/>
                <a:sym typeface="Raleway"/>
              </a:rPr>
            </a:br>
            <a:r>
              <a:rPr lang="en" sz="1400" dirty="0">
                <a:latin typeface="Raleway"/>
                <a:ea typeface="Raleway"/>
                <a:cs typeface="Raleway"/>
                <a:sym typeface="Raleway"/>
              </a:rPr>
              <a:t>Dr. </a:t>
            </a:r>
            <a:r>
              <a:rPr lang="en" sz="1200" dirty="0">
                <a:latin typeface="Raleway"/>
                <a:ea typeface="Raleway"/>
                <a:cs typeface="Raleway"/>
                <a:sym typeface="Raleway"/>
              </a:rPr>
              <a:t>Olivia Richman.</a:t>
            </a:r>
            <a:endParaRPr sz="1200" dirty="0">
              <a:latin typeface="Raleway"/>
              <a:ea typeface="Raleway"/>
              <a:cs typeface="Raleway"/>
              <a:sym typeface="Raleway"/>
            </a:endParaRPr>
          </a:p>
          <a:p>
            <a:pPr marL="457200" lvl="0" indent="-317500" algn="l" rtl="0">
              <a:spcBef>
                <a:spcPts val="1000"/>
              </a:spcBef>
              <a:spcAft>
                <a:spcPts val="0"/>
              </a:spcAft>
              <a:buClr>
                <a:schemeClr val="dk1"/>
              </a:buClr>
              <a:buSzPts val="1400"/>
              <a:buFont typeface="Raleway"/>
              <a:buChar char="➔"/>
            </a:pPr>
            <a:r>
              <a:rPr lang="en" sz="1400" b="1" dirty="0">
                <a:solidFill>
                  <a:schemeClr val="dk1"/>
                </a:solidFill>
                <a:latin typeface="Raleway"/>
                <a:ea typeface="Raleway"/>
                <a:cs typeface="Raleway"/>
                <a:sym typeface="Raleway"/>
              </a:rPr>
              <a:t>Listening Circle </a:t>
            </a:r>
            <a:br>
              <a:rPr lang="en" sz="1400" dirty="0">
                <a:latin typeface="Raleway"/>
                <a:ea typeface="Raleway"/>
                <a:cs typeface="Raleway"/>
                <a:sym typeface="Raleway"/>
              </a:rPr>
            </a:br>
            <a:r>
              <a:rPr lang="en" sz="1200" dirty="0">
                <a:latin typeface="Raleway"/>
                <a:ea typeface="Raleway"/>
                <a:cs typeface="Raleway"/>
                <a:sym typeface="Raleway"/>
              </a:rPr>
              <a:t>An intimate conversation with adults living with STD’s STI’s and Discussion with Kanawha Valley Health Department</a:t>
            </a:r>
            <a:endParaRPr sz="1200" dirty="0">
              <a:latin typeface="Raleway"/>
              <a:ea typeface="Raleway"/>
              <a:cs typeface="Raleway"/>
              <a:sym typeface="Raleway"/>
            </a:endParaRPr>
          </a:p>
          <a:p>
            <a:pPr marL="457200" lvl="0" indent="-317500" algn="l" rtl="0">
              <a:spcBef>
                <a:spcPts val="1000"/>
              </a:spcBef>
              <a:spcAft>
                <a:spcPts val="1000"/>
              </a:spcAft>
              <a:buClr>
                <a:schemeClr val="dk1"/>
              </a:buClr>
              <a:buSzPts val="1400"/>
              <a:buFont typeface="Raleway"/>
              <a:buChar char="➔"/>
            </a:pPr>
            <a:r>
              <a:rPr lang="en" sz="1400" b="1" dirty="0">
                <a:solidFill>
                  <a:schemeClr val="dk1"/>
                </a:solidFill>
                <a:latin typeface="Raleway"/>
                <a:ea typeface="Raleway"/>
                <a:cs typeface="Raleway"/>
                <a:sym typeface="Raleway"/>
              </a:rPr>
              <a:t>Break Out Groups</a:t>
            </a:r>
            <a:br>
              <a:rPr lang="en" sz="1400" dirty="0">
                <a:latin typeface="Raleway"/>
                <a:ea typeface="Raleway"/>
                <a:cs typeface="Raleway"/>
                <a:sym typeface="Raleway"/>
              </a:rPr>
            </a:br>
            <a:r>
              <a:rPr lang="en" sz="1200" dirty="0">
                <a:latin typeface="Raleway"/>
                <a:ea typeface="Raleway"/>
                <a:cs typeface="Raleway"/>
                <a:sym typeface="Raleway"/>
              </a:rPr>
              <a:t>From Theory to Praxis.  How to live a healthy and safe sex life. WVSU College Counseling Service</a:t>
            </a:r>
            <a:endParaRPr sz="1200" dirty="0">
              <a:solidFill>
                <a:schemeClr val="dk2"/>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6"/>
          <p:cNvSpPr txBox="1">
            <a:spLocks noGrp="1"/>
          </p:cNvSpPr>
          <p:nvPr>
            <p:ph type="title"/>
          </p:nvPr>
        </p:nvSpPr>
        <p:spPr>
          <a:xfrm>
            <a:off x="283100" y="120700"/>
            <a:ext cx="8631600" cy="442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Dr. Olivia Richman-Let's Talk About Sex Education</a:t>
            </a:r>
            <a:endParaRPr dirty="0">
              <a:solidFill>
                <a:schemeClr val="accent5"/>
              </a:solidFill>
            </a:endParaRPr>
          </a:p>
        </p:txBody>
      </p:sp>
      <p:grpSp>
        <p:nvGrpSpPr>
          <p:cNvPr id="93" name="Google Shape;93;p16"/>
          <p:cNvGrpSpPr/>
          <p:nvPr/>
        </p:nvGrpSpPr>
        <p:grpSpPr>
          <a:xfrm>
            <a:off x="6781388" y="2464029"/>
            <a:ext cx="2212050" cy="2537076"/>
            <a:chOff x="6803275" y="395363"/>
            <a:chExt cx="2212050" cy="2537076"/>
          </a:xfrm>
        </p:grpSpPr>
        <p:pic>
          <p:nvPicPr>
            <p:cNvPr id="94" name="Google Shape;94;p16"/>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id="95" name="Google Shape;95;p16" descr="Piece of duct tape sticking a note to the slide"/>
            <p:cNvPicPr preferRelativeResize="0"/>
            <p:nvPr/>
          </p:nvPicPr>
          <p:blipFill rotWithShape="1">
            <a:blip r:embed="rId5">
              <a:alphaModFix/>
            </a:blip>
            <a:srcRect l="9244" t="5926" r="2118" b="10011"/>
            <a:stretch/>
          </p:blipFill>
          <p:spPr>
            <a:xfrm rot="154826">
              <a:off x="7370663" y="419419"/>
              <a:ext cx="1077273" cy="382687"/>
            </a:xfrm>
            <a:prstGeom prst="rect">
              <a:avLst/>
            </a:prstGeom>
            <a:noFill/>
            <a:ln>
              <a:noFill/>
            </a:ln>
          </p:spPr>
        </p:pic>
        <p:sp>
          <p:nvSpPr>
            <p:cNvPr id="96" name="Google Shape;96;p16"/>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b="1" dirty="0">
                  <a:solidFill>
                    <a:schemeClr val="dk1"/>
                  </a:solidFill>
                  <a:latin typeface="Raleway"/>
                  <a:ea typeface="Raleway"/>
                  <a:cs typeface="Raleway"/>
                  <a:sym typeface="Raleway"/>
                </a:rPr>
                <a:t>Dr. Olivia Richman</a:t>
              </a:r>
              <a:endParaRPr b="1" dirty="0">
                <a:solidFill>
                  <a:schemeClr val="dk1"/>
                </a:solidFill>
                <a:latin typeface="Raleway"/>
                <a:ea typeface="Raleway"/>
                <a:cs typeface="Raleway"/>
                <a:sym typeface="Raleway"/>
              </a:endParaRPr>
            </a:p>
            <a:p>
              <a:pPr marL="0" lvl="0" indent="0" algn="l" rtl="0">
                <a:spcBef>
                  <a:spcPts val="800"/>
                </a:spcBef>
                <a:spcAft>
                  <a:spcPts val="800"/>
                </a:spcAft>
                <a:buClr>
                  <a:schemeClr val="dk2"/>
                </a:buClr>
                <a:buSzPts val="1100"/>
                <a:buFont typeface="Arial"/>
                <a:buNone/>
              </a:pPr>
              <a:r>
                <a:rPr lang="en" sz="1200" dirty="0">
                  <a:solidFill>
                    <a:schemeClr val="dk2"/>
                  </a:solidFill>
                  <a:latin typeface="Raleway"/>
                  <a:ea typeface="Raleway"/>
                  <a:cs typeface="Raleway"/>
                  <a:sym typeface="Raleway"/>
                </a:rPr>
                <a:t>Is a physician and industry leader in discussing why its important to socialize and normalize talking about sex. </a:t>
              </a:r>
              <a:endParaRPr sz="1200" b="1" dirty="0">
                <a:solidFill>
                  <a:schemeClr val="dk2"/>
                </a:solidFill>
                <a:latin typeface="Raleway"/>
                <a:ea typeface="Raleway"/>
                <a:cs typeface="Raleway"/>
                <a:sym typeface="Raleway"/>
              </a:endParaRPr>
            </a:p>
          </p:txBody>
        </p:sp>
      </p:grpSp>
      <p:pic>
        <p:nvPicPr>
          <p:cNvPr id="97" name="Google Shape;97;p16"/>
          <p:cNvPicPr preferRelativeResize="0"/>
          <p:nvPr/>
        </p:nvPicPr>
        <p:blipFill>
          <a:blip r:embed="rId6">
            <a:alphaModFix/>
          </a:blip>
          <a:stretch>
            <a:fillRect/>
          </a:stretch>
        </p:blipFill>
        <p:spPr>
          <a:xfrm>
            <a:off x="329850" y="1696625"/>
            <a:ext cx="6451548" cy="3205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1"/>
        <p:cNvGrpSpPr/>
        <p:nvPr/>
      </p:nvGrpSpPr>
      <p:grpSpPr>
        <a:xfrm>
          <a:off x="0" y="0"/>
          <a:ext cx="0" cy="0"/>
          <a:chOff x="0" y="0"/>
          <a:chExt cx="0" cy="0"/>
        </a:xfrm>
      </p:grpSpPr>
      <p:pic>
        <p:nvPicPr>
          <p:cNvPr id="102" name="Google Shape;102;p17"/>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03" name="Google Shape;103;p17"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04" name="Google Shape;104;p17"/>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Raleway"/>
                <a:ea typeface="Raleway"/>
                <a:cs typeface="Raleway"/>
                <a:sym typeface="Raleway"/>
              </a:rPr>
              <a:t>2. Listening Circle</a:t>
            </a:r>
            <a:endParaRPr sz="3000" b="1" dirty="0">
              <a:solidFill>
                <a:schemeClr val="lt2"/>
              </a:solidFill>
              <a:latin typeface="Raleway"/>
              <a:ea typeface="Raleway"/>
              <a:cs typeface="Raleway"/>
              <a:sym typeface="Raleway"/>
            </a:endParaRPr>
          </a:p>
        </p:txBody>
      </p:sp>
      <p:sp>
        <p:nvSpPr>
          <p:cNvPr id="105" name="Google Shape;105;p17"/>
          <p:cNvSpPr txBox="1">
            <a:spLocks noGrp="1"/>
          </p:cNvSpPr>
          <p:nvPr>
            <p:ph type="body" idx="4294967295"/>
          </p:nvPr>
        </p:nvSpPr>
        <p:spPr>
          <a:xfrm>
            <a:off x="2855550" y="1377480"/>
            <a:ext cx="3432900" cy="332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200" dirty="0">
                <a:latin typeface="Raleway"/>
                <a:ea typeface="Raleway"/>
                <a:cs typeface="Raleway"/>
                <a:sym typeface="Raleway"/>
              </a:rPr>
              <a:t>An intimate portrait and discussion with people living with Unplanned Pregnancy and STD’s STI’s and Kanawha Charleston Health Department. </a:t>
            </a:r>
            <a:endParaRPr sz="1200" dirty="0">
              <a:latin typeface="Raleway"/>
              <a:ea typeface="Raleway"/>
              <a:cs typeface="Raleway"/>
              <a:sym typeface="Raleway"/>
            </a:endParaRPr>
          </a:p>
          <a:p>
            <a:pPr marL="457200" lvl="0" indent="-292100" algn="l" rtl="0">
              <a:spcBef>
                <a:spcPts val="16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Unplanned Pregnancy</a:t>
            </a:r>
            <a:br>
              <a:rPr lang="en" sz="1000" dirty="0">
                <a:latin typeface="Arial"/>
                <a:ea typeface="Arial"/>
                <a:cs typeface="Arial"/>
                <a:sym typeface="Arial"/>
              </a:rPr>
            </a:br>
            <a:r>
              <a:rPr lang="en" sz="1000" dirty="0">
                <a:latin typeface="Arial"/>
                <a:ea typeface="Arial"/>
                <a:cs typeface="Arial"/>
                <a:sym typeface="Arial"/>
              </a:rPr>
              <a:t>Brenda Jenkins</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HIV</a:t>
            </a:r>
            <a:br>
              <a:rPr lang="en" sz="1000" dirty="0">
                <a:latin typeface="Arial"/>
                <a:ea typeface="Arial"/>
                <a:cs typeface="Arial"/>
                <a:sym typeface="Arial"/>
              </a:rPr>
            </a:br>
            <a:r>
              <a:rPr lang="en" sz="1000" dirty="0">
                <a:latin typeface="Arial"/>
                <a:ea typeface="Arial"/>
                <a:cs typeface="Arial"/>
                <a:sym typeface="Arial"/>
              </a:rPr>
              <a:t>Bernard Shanks.</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HPV</a:t>
            </a:r>
            <a:br>
              <a:rPr lang="en" sz="1000" dirty="0">
                <a:latin typeface="Arial"/>
                <a:ea typeface="Arial"/>
                <a:cs typeface="Arial"/>
                <a:sym typeface="Arial"/>
              </a:rPr>
            </a:br>
            <a:r>
              <a:rPr lang="en" sz="1000" dirty="0">
                <a:latin typeface="Arial"/>
                <a:ea typeface="Arial"/>
                <a:cs typeface="Arial"/>
                <a:sym typeface="Arial"/>
              </a:rPr>
              <a:t>Lucy Phillips.</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Herpes</a:t>
            </a:r>
            <a:br>
              <a:rPr lang="en" sz="1000" dirty="0">
                <a:latin typeface="Arial"/>
                <a:ea typeface="Arial"/>
                <a:cs typeface="Arial"/>
                <a:sym typeface="Arial"/>
              </a:rPr>
            </a:br>
            <a:r>
              <a:rPr lang="en" sz="1000" dirty="0">
                <a:latin typeface="Arial"/>
                <a:ea typeface="Arial"/>
                <a:cs typeface="Arial"/>
                <a:sym typeface="Arial"/>
              </a:rPr>
              <a:t>Brandon Brown.</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STI Prevalence and Safe Sex Practices </a:t>
            </a:r>
            <a:br>
              <a:rPr lang="en" sz="1000" dirty="0">
                <a:latin typeface="Arial"/>
                <a:ea typeface="Arial"/>
                <a:cs typeface="Arial"/>
                <a:sym typeface="Arial"/>
              </a:rPr>
            </a:br>
            <a:r>
              <a:rPr lang="en" sz="1000" dirty="0">
                <a:latin typeface="Arial"/>
                <a:ea typeface="Arial"/>
                <a:cs typeface="Arial"/>
                <a:sym typeface="Arial"/>
              </a:rPr>
              <a:t>Kanawha Charleston Health Department</a:t>
            </a:r>
            <a:endParaRPr sz="1000" dirty="0">
              <a:latin typeface="Arial"/>
              <a:ea typeface="Arial"/>
              <a:cs typeface="Arial"/>
              <a:sym typeface="Arial"/>
            </a:endParaRPr>
          </a:p>
          <a:p>
            <a:pPr marL="457200" lvl="0" indent="0" algn="l" rtl="0">
              <a:spcBef>
                <a:spcPts val="1000"/>
              </a:spcBef>
              <a:spcAft>
                <a:spcPts val="1000"/>
              </a:spcAft>
              <a:buNone/>
            </a:pPr>
            <a:endParaRPr sz="1200" dirty="0">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265500" y="201175"/>
            <a:ext cx="4045200" cy="1073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0" dirty="0">
                <a:solidFill>
                  <a:schemeClr val="dk2"/>
                </a:solidFill>
              </a:rPr>
              <a:t>Unplanned Pregnancy</a:t>
            </a:r>
            <a:endParaRPr sz="2400" b="0" dirty="0">
              <a:solidFill>
                <a:schemeClr val="dk2"/>
              </a:solidFill>
            </a:endParaRPr>
          </a:p>
        </p:txBody>
      </p:sp>
      <p:pic>
        <p:nvPicPr>
          <p:cNvPr id="111" name="Google Shape;111;p18"/>
          <p:cNvPicPr preferRelativeResize="0"/>
          <p:nvPr/>
        </p:nvPicPr>
        <p:blipFill rotWithShape="1">
          <a:blip r:embed="rId3">
            <a:alphaModFix/>
          </a:blip>
          <a:srcRect t="9948" b="9948"/>
          <a:stretch/>
        </p:blipFill>
        <p:spPr>
          <a:xfrm>
            <a:off x="4488725" y="0"/>
            <a:ext cx="4655273" cy="5143502"/>
          </a:xfrm>
          <a:prstGeom prst="rect">
            <a:avLst/>
          </a:prstGeom>
          <a:noFill/>
          <a:ln>
            <a:noFill/>
          </a:ln>
        </p:spPr>
      </p:pic>
      <p:sp>
        <p:nvSpPr>
          <p:cNvPr id="112" name="Google Shape;112;p18"/>
          <p:cNvSpPr txBox="1"/>
          <p:nvPr/>
        </p:nvSpPr>
        <p:spPr>
          <a:xfrm>
            <a:off x="348700" y="1461900"/>
            <a:ext cx="3962100" cy="33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dirty="0">
                <a:solidFill>
                  <a:schemeClr val="dk2"/>
                </a:solidFill>
                <a:highlight>
                  <a:srgbClr val="FFFFFF"/>
                </a:highlight>
              </a:rPr>
              <a:t>Pregnancy and birth are significant contributors to high school dropout rates among girls. Only about 50% of teen mothers receive a high school diploma by 22 years of age, whereas approximately 90% of women who do not give birth during adolescence graduate from high school.</a:t>
            </a:r>
            <a:endParaRPr sz="1300" dirty="0">
              <a:solidFill>
                <a:schemeClr val="dk2"/>
              </a:solidFill>
              <a:highlight>
                <a:srgbClr val="FFFFFF"/>
              </a:highlight>
            </a:endParaRPr>
          </a:p>
          <a:p>
            <a:pPr marL="0" lvl="0" indent="0" algn="l" rtl="0">
              <a:spcBef>
                <a:spcPts val="0"/>
              </a:spcBef>
              <a:spcAft>
                <a:spcPts val="0"/>
              </a:spcAft>
              <a:buNone/>
            </a:pPr>
            <a:endParaRPr sz="1300" dirty="0">
              <a:solidFill>
                <a:schemeClr val="dk2"/>
              </a:solidFill>
              <a:highlight>
                <a:srgbClr val="FFFFFF"/>
              </a:highlight>
            </a:endParaRPr>
          </a:p>
          <a:p>
            <a:pPr marL="0" lvl="0" indent="0" algn="l" rtl="0">
              <a:spcBef>
                <a:spcPts val="0"/>
              </a:spcBef>
              <a:spcAft>
                <a:spcPts val="0"/>
              </a:spcAft>
              <a:buNone/>
            </a:pPr>
            <a:r>
              <a:rPr lang="en" sz="1300" dirty="0">
                <a:solidFill>
                  <a:schemeClr val="dk2"/>
                </a:solidFill>
                <a:highlight>
                  <a:srgbClr val="FFFFFF"/>
                </a:highlight>
              </a:rPr>
              <a:t>The children of teenage mothers are more likely to have lower school achievement and to drop out of high school, have more health problems, be incarcerated at some time during adolescence, give birth as a teenager, and face unemployment as a young adult.</a:t>
            </a:r>
            <a:endParaRPr sz="1300" dirty="0">
              <a:solidFill>
                <a:schemeClr val="dk2"/>
              </a:solidFill>
              <a:highlight>
                <a:srgbClr val="FFFFFF"/>
              </a:highlight>
            </a:endParaRPr>
          </a:p>
          <a:p>
            <a:pPr marL="0" lvl="0" indent="0" algn="l" rtl="0">
              <a:spcBef>
                <a:spcPts val="0"/>
              </a:spcBef>
              <a:spcAft>
                <a:spcPts val="0"/>
              </a:spcAft>
              <a:buNone/>
            </a:pPr>
            <a:endParaRPr sz="1300" dirty="0">
              <a:solidFill>
                <a:schemeClr val="dk2"/>
              </a:solidFill>
              <a:highlight>
                <a:srgbClr val="FFFFFF"/>
              </a:highlight>
            </a:endParaRPr>
          </a:p>
          <a:p>
            <a:pPr marL="0" lvl="0" indent="0" algn="l" rtl="0">
              <a:spcBef>
                <a:spcPts val="0"/>
              </a:spcBef>
              <a:spcAft>
                <a:spcPts val="0"/>
              </a:spcAft>
              <a:buNone/>
            </a:pPr>
            <a:r>
              <a:rPr lang="en" sz="1300" dirty="0">
                <a:solidFill>
                  <a:schemeClr val="dk2"/>
                </a:solidFill>
                <a:highlight>
                  <a:srgbClr val="FFFFFF"/>
                </a:highlight>
              </a:rPr>
              <a:t>Centers for Disease Control https://</a:t>
            </a:r>
            <a:r>
              <a:rPr lang="en" sz="1300" dirty="0" err="1">
                <a:solidFill>
                  <a:schemeClr val="dk2"/>
                </a:solidFill>
                <a:highlight>
                  <a:srgbClr val="FFFFFF"/>
                </a:highlight>
              </a:rPr>
              <a:t>www.cdc.gov</a:t>
            </a:r>
            <a:r>
              <a:rPr lang="en" sz="1300" dirty="0">
                <a:solidFill>
                  <a:schemeClr val="dk2"/>
                </a:solidFill>
                <a:highlight>
                  <a:srgbClr val="FFFFFF"/>
                </a:highlight>
              </a:rPr>
              <a:t>/teen pregnancy/about/</a:t>
            </a:r>
            <a:endParaRPr sz="1300" dirty="0">
              <a:solidFill>
                <a:schemeClr val="dk2"/>
              </a:solidFill>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pic>
        <p:nvPicPr>
          <p:cNvPr id="117" name="Google Shape;117;p19"/>
          <p:cNvPicPr preferRelativeResize="0"/>
          <p:nvPr/>
        </p:nvPicPr>
        <p:blipFill rotWithShape="1">
          <a:blip r:embed="rId3">
            <a:alphaModFix/>
          </a:blip>
          <a:srcRect l="5602" r="5602"/>
          <a:stretch/>
        </p:blipFill>
        <p:spPr>
          <a:xfrm>
            <a:off x="-1" y="0"/>
            <a:ext cx="4567200" cy="5143500"/>
          </a:xfrm>
          <a:prstGeom prst="rect">
            <a:avLst/>
          </a:prstGeom>
          <a:noFill/>
          <a:ln>
            <a:noFill/>
          </a:ln>
        </p:spPr>
      </p:pic>
      <p:sp>
        <p:nvSpPr>
          <p:cNvPr id="118" name="Google Shape;118;p19"/>
          <p:cNvSpPr txBox="1">
            <a:spLocks noGrp="1"/>
          </p:cNvSpPr>
          <p:nvPr>
            <p:ph type="body" idx="1"/>
          </p:nvPr>
        </p:nvSpPr>
        <p:spPr>
          <a:xfrm>
            <a:off x="4832750" y="980400"/>
            <a:ext cx="4033800" cy="31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2"/>
              </a:buClr>
              <a:buSzPts val="1100"/>
              <a:buFont typeface="Arial"/>
              <a:buNone/>
            </a:pPr>
            <a:r>
              <a:rPr lang="en" sz="1300" dirty="0">
                <a:highlight>
                  <a:srgbClr val="FFFFFF"/>
                </a:highlight>
                <a:latin typeface="Arial"/>
                <a:ea typeface="Arial"/>
                <a:cs typeface="Arial"/>
                <a:sym typeface="Arial"/>
              </a:rPr>
              <a:t>The only 100% effective way to avoid STDs is to not have vaginal, anal, or oral sex. If you are sexually active, you can do the following things to lower your chances of getting STDs and HIV:</a:t>
            </a:r>
            <a:endParaRPr sz="1300" dirty="0">
              <a:highlight>
                <a:srgbClr val="FFFFFF"/>
              </a:highlight>
              <a:latin typeface="Arial"/>
              <a:ea typeface="Arial"/>
              <a:cs typeface="Arial"/>
              <a:sym typeface="Arial"/>
            </a:endParaRPr>
          </a:p>
          <a:p>
            <a:pPr marL="457200" lvl="0" indent="-292100" algn="l" rtl="0">
              <a:spcBef>
                <a:spcPts val="1200"/>
              </a:spcBef>
              <a:spcAft>
                <a:spcPts val="0"/>
              </a:spcAft>
              <a:buSzPts val="1000"/>
              <a:buFont typeface="Arial"/>
              <a:buChar char="●"/>
            </a:pPr>
            <a:r>
              <a:rPr lang="en" sz="1000" dirty="0">
                <a:highlight>
                  <a:srgbClr val="FFFFFF"/>
                </a:highlight>
                <a:latin typeface="Arial"/>
                <a:ea typeface="Arial"/>
                <a:cs typeface="Arial"/>
                <a:sym typeface="Arial"/>
              </a:rPr>
              <a:t>Choose less risky sex activities;</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Use a new condom, </a:t>
            </a:r>
            <a:r>
              <a:rPr lang="en" sz="1000" u="sng" dirty="0">
                <a:solidFill>
                  <a:srgbClr val="075290"/>
                </a:solidFill>
                <a:highlight>
                  <a:srgbClr val="FFFFFF"/>
                </a:highlight>
                <a:latin typeface="Arial"/>
                <a:ea typeface="Arial"/>
                <a:cs typeface="Arial"/>
                <a:sym typeface="Arial"/>
                <a:hlinkClick r:id="rId4">
                  <a:extLst>
                    <a:ext uri="{A12FA001-AC4F-418D-AE19-62706E023703}">
                      <ahyp:hlinkClr xmlns:ahyp="http://schemas.microsoft.com/office/drawing/2018/hyperlinkcolor" val="tx"/>
                    </a:ext>
                  </a:extLst>
                </a:hlinkClick>
              </a:rPr>
              <a:t>consistently and correctly</a:t>
            </a:r>
            <a:r>
              <a:rPr lang="en" sz="1000" dirty="0">
                <a:highlight>
                  <a:srgbClr val="FFFFFF"/>
                </a:highlight>
                <a:latin typeface="Arial"/>
                <a:ea typeface="Arial"/>
                <a:cs typeface="Arial"/>
                <a:sym typeface="Arial"/>
              </a:rPr>
              <a:t>, for every act of vaginal, anal, and oral sex throughout the </a:t>
            </a:r>
            <a:r>
              <a:rPr lang="en" sz="1000" i="1" dirty="0">
                <a:highlight>
                  <a:srgbClr val="FFFFFF"/>
                </a:highlight>
                <a:latin typeface="Arial"/>
                <a:ea typeface="Arial"/>
                <a:cs typeface="Arial"/>
                <a:sym typeface="Arial"/>
              </a:rPr>
              <a:t>entire</a:t>
            </a:r>
            <a:r>
              <a:rPr lang="en" sz="1000" dirty="0">
                <a:highlight>
                  <a:srgbClr val="FFFFFF"/>
                </a:highlight>
                <a:latin typeface="Arial"/>
                <a:ea typeface="Arial"/>
                <a:cs typeface="Arial"/>
                <a:sym typeface="Arial"/>
              </a:rPr>
              <a:t> sex act (from start to finish);</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Reduce the number of people with whom you have sex;</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Limit or eliminate drug and alcohol use before and during sex;</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Have an honest and open talk with your healthcare provider and ask whether you should be tested for STDs and HIV;</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Talk to your healthcare provider and find out if either </a:t>
            </a:r>
            <a:r>
              <a:rPr lang="en" sz="1000" u="sng" dirty="0">
                <a:solidFill>
                  <a:srgbClr val="075290"/>
                </a:solidFill>
                <a:highlight>
                  <a:srgbClr val="FFFFFF"/>
                </a:highlight>
                <a:latin typeface="Arial"/>
                <a:ea typeface="Arial"/>
                <a:cs typeface="Arial"/>
                <a:sym typeface="Arial"/>
                <a:hlinkClick r:id="rId5">
                  <a:extLst>
                    <a:ext uri="{A12FA001-AC4F-418D-AE19-62706E023703}">
                      <ahyp:hlinkClr xmlns:ahyp="http://schemas.microsoft.com/office/drawing/2018/hyperlinkcolor" val="tx"/>
                    </a:ext>
                  </a:extLst>
                </a:hlinkClick>
              </a:rPr>
              <a:t>pre-exposure prophylaxis, or PrEP</a:t>
            </a:r>
            <a:r>
              <a:rPr lang="en" sz="1000" dirty="0">
                <a:highlight>
                  <a:srgbClr val="FFFFFF"/>
                </a:highlight>
                <a:latin typeface="Arial"/>
                <a:ea typeface="Arial"/>
                <a:cs typeface="Arial"/>
                <a:sym typeface="Arial"/>
              </a:rPr>
              <a:t>, or </a:t>
            </a:r>
            <a:r>
              <a:rPr lang="en" sz="1000" u="sng" dirty="0">
                <a:solidFill>
                  <a:srgbClr val="075290"/>
                </a:solidFill>
                <a:highlight>
                  <a:srgbClr val="FFFFFF"/>
                </a:highlight>
                <a:latin typeface="Arial"/>
                <a:ea typeface="Arial"/>
                <a:cs typeface="Arial"/>
                <a:sym typeface="Arial"/>
                <a:hlinkClick r:id="rId6">
                  <a:extLst>
                    <a:ext uri="{A12FA001-AC4F-418D-AE19-62706E023703}">
                      <ahyp:hlinkClr xmlns:ahyp="http://schemas.microsoft.com/office/drawing/2018/hyperlinkcolor" val="tx"/>
                    </a:ext>
                  </a:extLst>
                </a:hlinkClick>
              </a:rPr>
              <a:t>post-exposure prophylaxis, or PEP</a:t>
            </a:r>
            <a:r>
              <a:rPr lang="en" sz="1000" dirty="0">
                <a:highlight>
                  <a:srgbClr val="FFFFFF"/>
                </a:highlight>
                <a:latin typeface="Arial"/>
                <a:ea typeface="Arial"/>
                <a:cs typeface="Arial"/>
                <a:sym typeface="Arial"/>
              </a:rPr>
              <a:t>, is a good option for you to prevent HIV infection.</a:t>
            </a:r>
            <a:endParaRPr sz="1000" dirty="0">
              <a:highlight>
                <a:srgbClr val="FFFFFF"/>
              </a:highlight>
              <a:latin typeface="Arial"/>
              <a:ea typeface="Arial"/>
              <a:cs typeface="Arial"/>
              <a:sym typeface="Arial"/>
            </a:endParaRPr>
          </a:p>
          <a:p>
            <a:pPr marL="457200" lvl="0" indent="0" algn="l" rtl="0">
              <a:spcBef>
                <a:spcPts val="1200"/>
              </a:spcBef>
              <a:spcAft>
                <a:spcPts val="0"/>
              </a:spcAft>
              <a:buNone/>
            </a:pPr>
            <a:r>
              <a:rPr lang="en" sz="1000" dirty="0">
                <a:highlight>
                  <a:srgbClr val="FFFFFF"/>
                </a:highlight>
                <a:latin typeface="Arial"/>
                <a:ea typeface="Arial"/>
                <a:cs typeface="Arial"/>
                <a:sym typeface="Arial"/>
              </a:rPr>
              <a:t>Centers for Disease Control https://www.cdc.gov/std/hiv/stdfact-std-hiv.htm</a:t>
            </a:r>
            <a:endParaRPr sz="1000" dirty="0">
              <a:highlight>
                <a:srgbClr val="FFFFFF"/>
              </a:highlight>
              <a:latin typeface="Arial"/>
              <a:ea typeface="Arial"/>
              <a:cs typeface="Arial"/>
              <a:sym typeface="Arial"/>
            </a:endParaRPr>
          </a:p>
          <a:p>
            <a:pPr marL="0" lvl="0" indent="0" algn="l" rtl="0">
              <a:spcBef>
                <a:spcPts val="1200"/>
              </a:spcBef>
              <a:spcAft>
                <a:spcPts val="1600"/>
              </a:spcAft>
              <a:buClr>
                <a:schemeClr val="dk2"/>
              </a:buClr>
              <a:buSzPts val="1100"/>
              <a:buFont typeface="Arial"/>
              <a:buNone/>
            </a:pPr>
            <a:endParaRPr sz="1300"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
        <p:cNvGrpSpPr/>
        <p:nvPr/>
      </p:nvGrpSpPr>
      <p:grpSpPr>
        <a:xfrm>
          <a:off x="0" y="0"/>
          <a:ext cx="0" cy="0"/>
          <a:chOff x="0" y="0"/>
          <a:chExt cx="0" cy="0"/>
        </a:xfrm>
      </p:grpSpPr>
      <p:sp>
        <p:nvSpPr>
          <p:cNvPr id="123" name="Google Shape;123;p20"/>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dirty="0">
                <a:highlight>
                  <a:srgbClr val="FFFFFF"/>
                </a:highlight>
                <a:latin typeface="Arial"/>
                <a:ea typeface="Arial"/>
                <a:cs typeface="Arial"/>
                <a:sym typeface="Arial"/>
              </a:rPr>
              <a:t>Based on data from 2015 to 2019, about 47,199 new HPV-associated cancers occur in the United States each year: 26,177 among women, and 21,022 among men. </a:t>
            </a:r>
            <a:r>
              <a:rPr lang="en" sz="1200" u="sng" dirty="0">
                <a:solidFill>
                  <a:srgbClr val="075290"/>
                </a:solidFill>
                <a:highlight>
                  <a:srgbClr val="FFFFFF"/>
                </a:highlight>
                <a:latin typeface="Arial"/>
                <a:ea typeface="Arial"/>
                <a:cs typeface="Arial"/>
                <a:sym typeface="Arial"/>
                <a:hlinkClick r:id="rId3">
                  <a:extLst>
                    <a:ext uri="{A12FA001-AC4F-418D-AE19-62706E023703}">
                      <ahyp:hlinkClr xmlns:ahyp="http://schemas.microsoft.com/office/drawing/2018/hyperlinkcolor" val="tx"/>
                    </a:ext>
                  </a:extLst>
                </a:hlinkClick>
              </a:rPr>
              <a:t>Cervical cancer</a:t>
            </a:r>
            <a:r>
              <a:rPr lang="en" sz="1200" dirty="0">
                <a:highlight>
                  <a:srgbClr val="FFFFFF"/>
                </a:highlight>
                <a:latin typeface="Arial"/>
                <a:ea typeface="Arial"/>
                <a:cs typeface="Arial"/>
                <a:sym typeface="Arial"/>
              </a:rPr>
              <a:t> is the most common HPV-associated cancer among women, and </a:t>
            </a:r>
            <a:r>
              <a:rPr lang="en" sz="1200" u="sng" dirty="0">
                <a:solidFill>
                  <a:srgbClr val="075290"/>
                </a:solidFill>
                <a:highlight>
                  <a:srgbClr val="FFFFFF"/>
                </a:highlight>
                <a:latin typeface="Arial"/>
                <a:ea typeface="Arial"/>
                <a:cs typeface="Arial"/>
                <a:sym typeface="Arial"/>
                <a:hlinkClick r:id="rId4">
                  <a:extLst>
                    <a:ext uri="{A12FA001-AC4F-418D-AE19-62706E023703}">
                      <ahyp:hlinkClr xmlns:ahyp="http://schemas.microsoft.com/office/drawing/2018/hyperlinkcolor" val="tx"/>
                    </a:ext>
                  </a:extLst>
                </a:hlinkClick>
              </a:rPr>
              <a:t>oropharyngeal cancers</a:t>
            </a:r>
            <a:r>
              <a:rPr lang="en" sz="1200" dirty="0">
                <a:highlight>
                  <a:srgbClr val="FFFFFF"/>
                </a:highlight>
                <a:latin typeface="Arial"/>
                <a:ea typeface="Arial"/>
                <a:cs typeface="Arial"/>
                <a:sym typeface="Arial"/>
              </a:rPr>
              <a:t> (cancers of the back of the throat, including the base of the tongue and tonsils) are the most common among men.</a:t>
            </a:r>
            <a:endParaRPr sz="1200" dirty="0">
              <a:highlight>
                <a:srgbClr val="FFFFFF"/>
              </a:highlight>
              <a:latin typeface="Arial"/>
              <a:ea typeface="Arial"/>
              <a:cs typeface="Arial"/>
              <a:sym typeface="Arial"/>
            </a:endParaRPr>
          </a:p>
          <a:p>
            <a:pPr marL="0" lvl="0" indent="0" algn="l" rtl="0">
              <a:lnSpc>
                <a:spcPct val="115000"/>
              </a:lnSpc>
              <a:spcBef>
                <a:spcPts val="1600"/>
              </a:spcBef>
              <a:spcAft>
                <a:spcPts val="0"/>
              </a:spcAft>
              <a:buNone/>
            </a:pPr>
            <a:r>
              <a:rPr lang="en" sz="1200" dirty="0">
                <a:highlight>
                  <a:srgbClr val="FFFFFF"/>
                </a:highlight>
                <a:latin typeface="Arial"/>
                <a:ea typeface="Arial"/>
                <a:cs typeface="Arial"/>
                <a:sym typeface="Arial"/>
              </a:rPr>
              <a:t>In general, HPV is thought to be responsible for more than 90% of anal and cervical cancers, about 70% of vaginal and vulvar cancers, and more than 60% of penile cancers. Oropharyngeal cancers traditionally have been caused by tobacco and alcohol, but recent studies show that about 70% of cancers of the oropharynx may be linked to HPV. Many cancers of the oropharynx may be caused by a combination of tobacco, alcohol, and HPV.</a:t>
            </a:r>
            <a:endParaRPr sz="1200" dirty="0">
              <a:highlight>
                <a:srgbClr val="FFFFFF"/>
              </a:highlight>
              <a:latin typeface="Arial"/>
              <a:ea typeface="Arial"/>
              <a:cs typeface="Arial"/>
              <a:sym typeface="Arial"/>
            </a:endParaRPr>
          </a:p>
          <a:p>
            <a:pPr marL="0" lvl="0" indent="0" algn="l" rtl="0">
              <a:lnSpc>
                <a:spcPct val="115000"/>
              </a:lnSpc>
              <a:spcBef>
                <a:spcPts val="1600"/>
              </a:spcBef>
              <a:spcAft>
                <a:spcPts val="1600"/>
              </a:spcAft>
              <a:buNone/>
            </a:pPr>
            <a:r>
              <a:rPr lang="en" sz="1200" dirty="0">
                <a:highlight>
                  <a:srgbClr val="FFFFFF"/>
                </a:highlight>
                <a:latin typeface="Arial"/>
                <a:ea typeface="Arial"/>
                <a:cs typeface="Arial"/>
                <a:sym typeface="Arial"/>
              </a:rPr>
              <a:t>Centers for Disease Control https://www.cdc.gov/cancer/hpv/statistics/</a:t>
            </a:r>
            <a:endParaRPr sz="1200" dirty="0">
              <a:highlight>
                <a:srgbClr val="FFFFFF"/>
              </a:highlight>
              <a:latin typeface="Arial"/>
              <a:ea typeface="Arial"/>
              <a:cs typeface="Arial"/>
              <a:sym typeface="Arial"/>
            </a:endParaRPr>
          </a:p>
        </p:txBody>
      </p:sp>
      <p:pic>
        <p:nvPicPr>
          <p:cNvPr id="124" name="Google Shape;124;p20"/>
          <p:cNvPicPr preferRelativeResize="0"/>
          <p:nvPr/>
        </p:nvPicPr>
        <p:blipFill rotWithShape="1">
          <a:blip r:embed="rId5">
            <a:alphaModFix/>
          </a:blip>
          <a:srcRect l="24410" r="24404"/>
          <a:stretch/>
        </p:blipFill>
        <p:spPr>
          <a:xfrm>
            <a:off x="4488725" y="0"/>
            <a:ext cx="4655272" cy="5143505"/>
          </a:xfrm>
          <a:prstGeom prst="rect">
            <a:avLst/>
          </a:prstGeom>
          <a:noFill/>
          <a:ln>
            <a:noFill/>
          </a:ln>
        </p:spPr>
      </p:pic>
      <p:sp>
        <p:nvSpPr>
          <p:cNvPr id="125" name="Google Shape;125;p20"/>
          <p:cNvSpPr txBox="1"/>
          <p:nvPr/>
        </p:nvSpPr>
        <p:spPr>
          <a:xfrm>
            <a:off x="283100" y="4654975"/>
            <a:ext cx="6244200" cy="25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i="1" dirty="0">
              <a:solidFill>
                <a:schemeClr val="lt2"/>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
        <p:cNvGrpSpPr/>
        <p:nvPr/>
      </p:nvGrpSpPr>
      <p:grpSpPr>
        <a:xfrm>
          <a:off x="0" y="0"/>
          <a:ext cx="0" cy="0"/>
          <a:chOff x="0" y="0"/>
          <a:chExt cx="0" cy="0"/>
        </a:xfrm>
      </p:grpSpPr>
      <p:pic>
        <p:nvPicPr>
          <p:cNvPr id="130" name="Google Shape;130;p21"/>
          <p:cNvPicPr preferRelativeResize="0"/>
          <p:nvPr/>
        </p:nvPicPr>
        <p:blipFill rotWithShape="1">
          <a:blip r:embed="rId3">
            <a:alphaModFix/>
          </a:blip>
          <a:srcRect l="17060" r="17067"/>
          <a:stretch/>
        </p:blipFill>
        <p:spPr>
          <a:xfrm>
            <a:off x="-1" y="0"/>
            <a:ext cx="4567200" cy="5143499"/>
          </a:xfrm>
          <a:prstGeom prst="rect">
            <a:avLst/>
          </a:prstGeom>
          <a:noFill/>
          <a:ln>
            <a:noFill/>
          </a:ln>
        </p:spPr>
      </p:pic>
      <p:sp>
        <p:nvSpPr>
          <p:cNvPr id="131" name="Google Shape;131;p21"/>
          <p:cNvSpPr txBox="1">
            <a:spLocks noGrp="1"/>
          </p:cNvSpPr>
          <p:nvPr>
            <p:ph type="body" idx="1"/>
          </p:nvPr>
        </p:nvSpPr>
        <p:spPr>
          <a:xfrm>
            <a:off x="4832750" y="980400"/>
            <a:ext cx="4033800" cy="3182700"/>
          </a:xfrm>
          <a:prstGeom prst="rect">
            <a:avLst/>
          </a:prstGeom>
        </p:spPr>
        <p:txBody>
          <a:bodyPr spcFirstLastPara="1" wrap="square" lIns="91425" tIns="91425" rIns="91425" bIns="91425" anchor="ctr" anchorCtr="0">
            <a:noAutofit/>
          </a:bodyPr>
          <a:lstStyle/>
          <a:p>
            <a:pPr marL="0" lvl="0" indent="0" algn="l" rtl="0">
              <a:lnSpc>
                <a:spcPct val="130000"/>
              </a:lnSpc>
              <a:spcBef>
                <a:spcPts val="1400"/>
              </a:spcBef>
              <a:spcAft>
                <a:spcPts val="0"/>
              </a:spcAft>
              <a:buClr>
                <a:schemeClr val="dk2"/>
              </a:buClr>
              <a:buSzPts val="1100"/>
              <a:buFont typeface="Arial"/>
              <a:buNone/>
            </a:pPr>
            <a:r>
              <a:rPr lang="en" sz="1300" dirty="0">
                <a:solidFill>
                  <a:srgbClr val="222222"/>
                </a:solidFill>
                <a:highlight>
                  <a:srgbClr val="FFFFFF"/>
                </a:highlight>
                <a:latin typeface="Arial"/>
                <a:ea typeface="Arial"/>
                <a:cs typeface="Arial"/>
                <a:sym typeface="Arial"/>
              </a:rPr>
              <a:t>How can I prevent genital herpes?</a:t>
            </a:r>
            <a:endParaRPr sz="1300" dirty="0">
              <a:solidFill>
                <a:srgbClr val="222222"/>
              </a:solidFill>
              <a:highlight>
                <a:srgbClr val="FFFFFF"/>
              </a:highlight>
              <a:latin typeface="Arial"/>
              <a:ea typeface="Arial"/>
              <a:cs typeface="Arial"/>
              <a:sym typeface="Arial"/>
            </a:endParaRPr>
          </a:p>
          <a:p>
            <a:pPr marL="0" lvl="0" indent="0" algn="l" rtl="0">
              <a:spcBef>
                <a:spcPts val="400"/>
              </a:spcBef>
              <a:spcAft>
                <a:spcPts val="0"/>
              </a:spcAft>
              <a:buClr>
                <a:schemeClr val="dk2"/>
              </a:buClr>
              <a:buSzPts val="1100"/>
              <a:buFont typeface="Arial"/>
              <a:buNone/>
            </a:pPr>
            <a:r>
              <a:rPr lang="en" sz="1000" dirty="0">
                <a:highlight>
                  <a:srgbClr val="FFFFFF"/>
                </a:highlight>
                <a:latin typeface="Arial"/>
                <a:ea typeface="Arial"/>
                <a:cs typeface="Arial"/>
                <a:sym typeface="Arial"/>
              </a:rPr>
              <a:t>The only way to completely avoid STDs is to not have vaginal, anal, or oral sex.</a:t>
            </a:r>
            <a:endParaRPr sz="1000" dirty="0">
              <a:highlight>
                <a:srgbClr val="FFFFFF"/>
              </a:highlight>
              <a:latin typeface="Arial"/>
              <a:ea typeface="Arial"/>
              <a:cs typeface="Arial"/>
              <a:sym typeface="Arial"/>
            </a:endParaRPr>
          </a:p>
          <a:p>
            <a:pPr marL="0" lvl="0" indent="0" algn="l" rtl="0">
              <a:spcBef>
                <a:spcPts val="1200"/>
              </a:spcBef>
              <a:spcAft>
                <a:spcPts val="0"/>
              </a:spcAft>
              <a:buClr>
                <a:schemeClr val="dk2"/>
              </a:buClr>
              <a:buSzPts val="1100"/>
              <a:buFont typeface="Arial"/>
              <a:buNone/>
            </a:pPr>
            <a:r>
              <a:rPr lang="en" sz="1000" dirty="0">
                <a:highlight>
                  <a:srgbClr val="FFFFFF"/>
                </a:highlight>
                <a:latin typeface="Arial"/>
                <a:ea typeface="Arial"/>
                <a:cs typeface="Arial"/>
                <a:sym typeface="Arial"/>
              </a:rPr>
              <a:t>If you are sexually active, you can do the following things to lower your chances of getting genital herpes:</a:t>
            </a:r>
            <a:endParaRPr sz="1000" dirty="0">
              <a:highlight>
                <a:srgbClr val="FFFFFF"/>
              </a:highlight>
              <a:latin typeface="Arial"/>
              <a:ea typeface="Arial"/>
              <a:cs typeface="Arial"/>
              <a:sym typeface="Arial"/>
            </a:endParaRPr>
          </a:p>
          <a:p>
            <a:pPr marL="457200" lvl="0" indent="-292100" algn="l" rtl="0">
              <a:spcBef>
                <a:spcPts val="1200"/>
              </a:spcBef>
              <a:spcAft>
                <a:spcPts val="0"/>
              </a:spcAft>
              <a:buSzPts val="1000"/>
              <a:buFont typeface="Arial"/>
              <a:buChar char="●"/>
            </a:pPr>
            <a:r>
              <a:rPr lang="en" sz="1000" dirty="0">
                <a:highlight>
                  <a:srgbClr val="FFFFFF"/>
                </a:highlight>
                <a:latin typeface="Arial"/>
                <a:ea typeface="Arial"/>
                <a:cs typeface="Arial"/>
                <a:sym typeface="Arial"/>
              </a:rPr>
              <a:t>Being in a long-term mutually monogamous relationship with a partner who does not have herpes.</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Using condoms </a:t>
            </a:r>
            <a:r>
              <a:rPr lang="en" sz="1000" u="sng" dirty="0">
                <a:solidFill>
                  <a:srgbClr val="075290"/>
                </a:solidFill>
                <a:highlight>
                  <a:srgbClr val="FFFFFF"/>
                </a:highlight>
                <a:latin typeface="Arial"/>
                <a:ea typeface="Arial"/>
                <a:cs typeface="Arial"/>
                <a:sym typeface="Arial"/>
                <a:hlinkClick r:id="rId4">
                  <a:extLst>
                    <a:ext uri="{A12FA001-AC4F-418D-AE19-62706E023703}">
                      <ahyp:hlinkClr xmlns:ahyp="http://schemas.microsoft.com/office/drawing/2018/hyperlinkcolor" val="tx"/>
                    </a:ext>
                  </a:extLst>
                </a:hlinkClick>
              </a:rPr>
              <a:t>the right way</a:t>
            </a:r>
            <a:r>
              <a:rPr lang="en" sz="1000" dirty="0">
                <a:highlight>
                  <a:srgbClr val="FFFFFF"/>
                </a:highlight>
                <a:latin typeface="Arial"/>
                <a:ea typeface="Arial"/>
                <a:cs typeface="Arial"/>
                <a:sym typeface="Arial"/>
              </a:rPr>
              <a:t> every time you have sex.</a:t>
            </a:r>
            <a:endParaRPr sz="1000" dirty="0">
              <a:highlight>
                <a:srgbClr val="FFFFFF"/>
              </a:highlight>
              <a:latin typeface="Arial"/>
              <a:ea typeface="Arial"/>
              <a:cs typeface="Arial"/>
              <a:sym typeface="Arial"/>
            </a:endParaRPr>
          </a:p>
          <a:p>
            <a:pPr marL="0" lvl="0" indent="0" algn="l" rtl="0">
              <a:spcBef>
                <a:spcPts val="1200"/>
              </a:spcBef>
              <a:spcAft>
                <a:spcPts val="0"/>
              </a:spcAft>
              <a:buClr>
                <a:schemeClr val="dk2"/>
              </a:buClr>
              <a:buSzPts val="1100"/>
              <a:buFont typeface="Arial"/>
              <a:buNone/>
            </a:pPr>
            <a:r>
              <a:rPr lang="en" sz="1000" dirty="0">
                <a:highlight>
                  <a:srgbClr val="FFFFFF"/>
                </a:highlight>
                <a:latin typeface="Arial"/>
                <a:ea typeface="Arial"/>
                <a:cs typeface="Arial"/>
                <a:sym typeface="Arial"/>
              </a:rPr>
              <a:t>Be aware that not all herpes sores occur in areas that a condom can cover. Also, the skin can release the virus (shed) from areas that do not have a visible herpes sore. For these reasons, condoms </a:t>
            </a:r>
            <a:r>
              <a:rPr lang="en" sz="1000" i="1" dirty="0">
                <a:highlight>
                  <a:srgbClr val="FFFFFF"/>
                </a:highlight>
                <a:latin typeface="Arial"/>
                <a:ea typeface="Arial"/>
                <a:cs typeface="Arial"/>
                <a:sym typeface="Arial"/>
              </a:rPr>
              <a:t>may not</a:t>
            </a:r>
            <a:r>
              <a:rPr lang="en" sz="1000" dirty="0">
                <a:highlight>
                  <a:srgbClr val="FFFFFF"/>
                </a:highlight>
                <a:latin typeface="Arial"/>
                <a:ea typeface="Arial"/>
                <a:cs typeface="Arial"/>
                <a:sym typeface="Arial"/>
              </a:rPr>
              <a:t> fully protect you from getting herpes.</a:t>
            </a:r>
            <a:endParaRPr sz="1000" dirty="0">
              <a:highlight>
                <a:srgbClr val="FFFFFF"/>
              </a:highlight>
              <a:latin typeface="Arial"/>
              <a:ea typeface="Arial"/>
              <a:cs typeface="Arial"/>
              <a:sym typeface="Arial"/>
            </a:endParaRPr>
          </a:p>
          <a:p>
            <a:pPr marL="0" lvl="0" indent="0" algn="l" rtl="0">
              <a:spcBef>
                <a:spcPts val="1200"/>
              </a:spcBef>
              <a:spcAft>
                <a:spcPts val="0"/>
              </a:spcAft>
              <a:buClr>
                <a:schemeClr val="dk2"/>
              </a:buClr>
              <a:buSzPts val="1100"/>
              <a:buFont typeface="Arial"/>
              <a:buNone/>
            </a:pPr>
            <a:r>
              <a:rPr lang="en" sz="1000" dirty="0">
                <a:highlight>
                  <a:srgbClr val="FFFFFF"/>
                </a:highlight>
                <a:latin typeface="Arial"/>
                <a:ea typeface="Arial"/>
                <a:cs typeface="Arial"/>
                <a:sym typeface="Arial"/>
              </a:rPr>
              <a:t>If your sex partner(s) has/have genital herpes, you can lower your risk of getting it if:</a:t>
            </a:r>
            <a:endParaRPr sz="1000" dirty="0">
              <a:highlight>
                <a:srgbClr val="FFFFFF"/>
              </a:highlight>
              <a:latin typeface="Arial"/>
              <a:ea typeface="Arial"/>
              <a:cs typeface="Arial"/>
              <a:sym typeface="Arial"/>
            </a:endParaRPr>
          </a:p>
          <a:p>
            <a:pPr marL="457200" lvl="0" indent="-292100" algn="l" rtl="0">
              <a:spcBef>
                <a:spcPts val="1200"/>
              </a:spcBef>
              <a:spcAft>
                <a:spcPts val="0"/>
              </a:spcAft>
              <a:buSzPts val="1000"/>
              <a:buFont typeface="Arial"/>
              <a:buChar char="●"/>
            </a:pPr>
            <a:r>
              <a:rPr lang="en" sz="1000" dirty="0">
                <a:highlight>
                  <a:srgbClr val="FFFFFF"/>
                </a:highlight>
                <a:latin typeface="Arial"/>
                <a:ea typeface="Arial"/>
                <a:cs typeface="Arial"/>
                <a:sym typeface="Arial"/>
              </a:rPr>
              <a:t>Your partner takes an anti-herpes medicine every day. This is something your partner should discuss with his or her healthcare provider.</a:t>
            </a:r>
            <a:endParaRPr sz="1000" dirty="0">
              <a:highlight>
                <a:srgbClr val="FFFFFF"/>
              </a:highlight>
              <a:latin typeface="Arial"/>
              <a:ea typeface="Arial"/>
              <a:cs typeface="Arial"/>
              <a:sym typeface="Arial"/>
            </a:endParaRPr>
          </a:p>
          <a:p>
            <a:pPr marL="457200" lvl="0" indent="-292100" algn="l" rtl="0">
              <a:spcBef>
                <a:spcPts val="0"/>
              </a:spcBef>
              <a:spcAft>
                <a:spcPts val="0"/>
              </a:spcAft>
              <a:buSzPts val="1000"/>
              <a:buFont typeface="Arial"/>
              <a:buChar char="●"/>
            </a:pPr>
            <a:r>
              <a:rPr lang="en" sz="1000" dirty="0">
                <a:highlight>
                  <a:srgbClr val="FFFFFF"/>
                </a:highlight>
                <a:latin typeface="Arial"/>
                <a:ea typeface="Arial"/>
                <a:cs typeface="Arial"/>
                <a:sym typeface="Arial"/>
              </a:rPr>
              <a:t>You avoid having vaginal, anal, or oral sex when your partner has herpes symptoms (i.e., during an “outbreak”).</a:t>
            </a:r>
            <a:endParaRPr sz="1000" dirty="0">
              <a:highlight>
                <a:srgbClr val="FFFFFF"/>
              </a:highlight>
              <a:latin typeface="Arial"/>
              <a:ea typeface="Arial"/>
              <a:cs typeface="Arial"/>
              <a:sym typeface="Arial"/>
            </a:endParaRPr>
          </a:p>
          <a:p>
            <a:pPr marL="457200" lvl="0" indent="0" algn="l" rtl="0">
              <a:spcBef>
                <a:spcPts val="1200"/>
              </a:spcBef>
              <a:spcAft>
                <a:spcPts val="0"/>
              </a:spcAft>
              <a:buNone/>
            </a:pPr>
            <a:r>
              <a:rPr lang="en" sz="1000" dirty="0">
                <a:highlight>
                  <a:srgbClr val="FFFFFF"/>
                </a:highlight>
                <a:latin typeface="Arial"/>
                <a:ea typeface="Arial"/>
                <a:cs typeface="Arial"/>
                <a:sym typeface="Arial"/>
              </a:rPr>
              <a:t>Centers for Disease Control https://www.cdc.gov/std/herpes/stdfact-herpes.htm</a:t>
            </a:r>
            <a:endParaRPr sz="1000" dirty="0">
              <a:highlight>
                <a:srgbClr val="FFFFFF"/>
              </a:highlight>
              <a:latin typeface="Arial"/>
              <a:ea typeface="Arial"/>
              <a:cs typeface="Arial"/>
              <a:sym typeface="Arial"/>
            </a:endParaRPr>
          </a:p>
          <a:p>
            <a:pPr marL="0" lvl="0" indent="0" algn="l" rtl="0">
              <a:spcBef>
                <a:spcPts val="1200"/>
              </a:spcBef>
              <a:spcAft>
                <a:spcPts val="1600"/>
              </a:spcAft>
              <a:buClr>
                <a:schemeClr val="dk2"/>
              </a:buClr>
              <a:buSzPts val="1100"/>
              <a:buFont typeface="Arial"/>
              <a:buNone/>
            </a:pPr>
            <a:endParaRPr b="1"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2"/>
          <p:cNvPicPr preferRelativeResize="0"/>
          <p:nvPr/>
        </p:nvPicPr>
        <p:blipFill rotWithShape="1">
          <a:blip r:embed="rId3">
            <a:alphaModFix/>
          </a:blip>
          <a:srcRect/>
          <a:stretch/>
        </p:blipFill>
        <p:spPr>
          <a:xfrm>
            <a:off x="0" y="0"/>
            <a:ext cx="9143997" cy="5143506"/>
          </a:xfrm>
          <a:prstGeom prst="rect">
            <a:avLst/>
          </a:prstGeom>
          <a:noFill/>
          <a:ln>
            <a:noFill/>
          </a:ln>
        </p:spPr>
      </p:pic>
      <p:sp>
        <p:nvSpPr>
          <p:cNvPr id="137" name="Google Shape;137;p22"/>
          <p:cNvSpPr txBox="1">
            <a:spLocks noGrp="1"/>
          </p:cNvSpPr>
          <p:nvPr>
            <p:ph type="title"/>
          </p:nvPr>
        </p:nvSpPr>
        <p:spPr>
          <a:xfrm>
            <a:off x="283100" y="214601"/>
            <a:ext cx="6244200" cy="43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Break Out Groups</a:t>
            </a:r>
            <a:endParaRPr dirty="0"/>
          </a:p>
        </p:txBody>
      </p:sp>
      <p:grpSp>
        <p:nvGrpSpPr>
          <p:cNvPr id="138" name="Google Shape;138;p22"/>
          <p:cNvGrpSpPr/>
          <p:nvPr/>
        </p:nvGrpSpPr>
        <p:grpSpPr>
          <a:xfrm>
            <a:off x="6781388" y="2464035"/>
            <a:ext cx="2212050" cy="2537076"/>
            <a:chOff x="6803275" y="395363"/>
            <a:chExt cx="2212050" cy="2537076"/>
          </a:xfrm>
        </p:grpSpPr>
        <p:pic>
          <p:nvPicPr>
            <p:cNvPr id="139" name="Google Shape;139;p22"/>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id="140" name="Google Shape;140;p22" descr="Piece of duct tape sticking a note to the slide"/>
            <p:cNvPicPr preferRelativeResize="0"/>
            <p:nvPr/>
          </p:nvPicPr>
          <p:blipFill rotWithShape="1">
            <a:blip r:embed="rId5">
              <a:alphaModFix/>
            </a:blip>
            <a:srcRect l="9244" t="5926" r="2118" b="10011"/>
            <a:stretch/>
          </p:blipFill>
          <p:spPr>
            <a:xfrm rot="154826">
              <a:off x="7370663" y="419419"/>
              <a:ext cx="1077273" cy="382687"/>
            </a:xfrm>
            <a:prstGeom prst="rect">
              <a:avLst/>
            </a:prstGeom>
            <a:noFill/>
            <a:ln>
              <a:noFill/>
            </a:ln>
          </p:spPr>
        </p:pic>
        <p:sp>
          <p:nvSpPr>
            <p:cNvPr id="141" name="Google Shape;141;p22"/>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1"/>
                  </a:solidFill>
                  <a:latin typeface="Raleway"/>
                  <a:ea typeface="Raleway"/>
                  <a:cs typeface="Raleway"/>
                  <a:sym typeface="Raleway"/>
                </a:rPr>
                <a:t>WVSU Counseling Center</a:t>
              </a:r>
              <a:endParaRPr b="1" dirty="0">
                <a:solidFill>
                  <a:schemeClr val="dk1"/>
                </a:solidFill>
                <a:latin typeface="Raleway"/>
                <a:ea typeface="Raleway"/>
                <a:cs typeface="Raleway"/>
                <a:sym typeface="Raleway"/>
              </a:endParaRPr>
            </a:p>
            <a:p>
              <a:pPr marL="0" lvl="0" indent="0" algn="l" rtl="0">
                <a:spcBef>
                  <a:spcPts val="800"/>
                </a:spcBef>
                <a:spcAft>
                  <a:spcPts val="800"/>
                </a:spcAft>
                <a:buNone/>
              </a:pPr>
              <a:r>
                <a:rPr lang="en" sz="1200" dirty="0">
                  <a:solidFill>
                    <a:schemeClr val="dk2"/>
                  </a:solidFill>
                  <a:latin typeface="Raleway"/>
                  <a:ea typeface="Raleway"/>
                  <a:cs typeface="Raleway"/>
                  <a:sym typeface="Raleway"/>
                </a:rPr>
                <a:t>There are several break out groups in private rooms.  These groups are based on gender identity and sexual orientation.  Please find your way to the room of your choice. </a:t>
              </a:r>
              <a:endParaRPr sz="1200" b="1" dirty="0">
                <a:solidFill>
                  <a:schemeClr val="dk1"/>
                </a:solidFill>
                <a:latin typeface="Raleway"/>
                <a:ea typeface="Raleway"/>
                <a:cs typeface="Raleway"/>
                <a:sym typeface="Raleway"/>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5"/>
        <p:cNvGrpSpPr/>
        <p:nvPr/>
      </p:nvGrpSpPr>
      <p:grpSpPr>
        <a:xfrm>
          <a:off x="0" y="0"/>
          <a:ext cx="0" cy="0"/>
          <a:chOff x="0" y="0"/>
          <a:chExt cx="0" cy="0"/>
        </a:xfrm>
      </p:grpSpPr>
      <p:pic>
        <p:nvPicPr>
          <p:cNvPr id="146" name="Google Shape;146;p23"/>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47" name="Google Shape;147;p23"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48" name="Google Shape;148;p23"/>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Raleway"/>
                <a:ea typeface="Raleway"/>
                <a:cs typeface="Raleway"/>
                <a:sym typeface="Raleway"/>
              </a:rPr>
              <a:t>3. Resources </a:t>
            </a:r>
            <a:endParaRPr sz="3000" b="1" dirty="0">
              <a:solidFill>
                <a:schemeClr val="lt2"/>
              </a:solidFill>
              <a:latin typeface="Raleway"/>
              <a:ea typeface="Raleway"/>
              <a:cs typeface="Raleway"/>
              <a:sym typeface="Raleway"/>
            </a:endParaRPr>
          </a:p>
        </p:txBody>
      </p:sp>
      <p:sp>
        <p:nvSpPr>
          <p:cNvPr id="149" name="Google Shape;149;p23"/>
          <p:cNvSpPr txBox="1">
            <a:spLocks noGrp="1"/>
          </p:cNvSpPr>
          <p:nvPr>
            <p:ph type="body" idx="4294967295"/>
          </p:nvPr>
        </p:nvSpPr>
        <p:spPr>
          <a:xfrm>
            <a:off x="2855550" y="1377480"/>
            <a:ext cx="3432900" cy="332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200" dirty="0">
                <a:latin typeface="Raleway"/>
                <a:ea typeface="Raleway"/>
                <a:cs typeface="Raleway"/>
                <a:sym typeface="Raleway"/>
              </a:rPr>
              <a:t>. </a:t>
            </a:r>
            <a:endParaRPr sz="1200" dirty="0">
              <a:latin typeface="Raleway"/>
              <a:ea typeface="Raleway"/>
              <a:cs typeface="Raleway"/>
              <a:sym typeface="Raleway"/>
            </a:endParaRPr>
          </a:p>
          <a:p>
            <a:pPr marL="457200" lvl="0" indent="-292100" algn="l" rtl="0">
              <a:spcBef>
                <a:spcPts val="16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WVSU Counseling Services</a:t>
            </a:r>
            <a:br>
              <a:rPr lang="en" sz="1000" dirty="0">
                <a:latin typeface="Arial"/>
                <a:ea typeface="Arial"/>
                <a:cs typeface="Arial"/>
                <a:sym typeface="Arial"/>
              </a:rPr>
            </a:br>
            <a:r>
              <a:rPr lang="en" sz="1000" dirty="0">
                <a:latin typeface="Arial"/>
                <a:ea typeface="Arial"/>
                <a:cs typeface="Arial"/>
                <a:sym typeface="Arial"/>
              </a:rPr>
              <a:t>https://www.wvstateu.edu/current-students/counseling-and-accessibility-services.aspx</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Kanawha Charleston Health Department</a:t>
            </a:r>
            <a:br>
              <a:rPr lang="en" sz="1000" dirty="0">
                <a:latin typeface="Arial"/>
                <a:ea typeface="Arial"/>
                <a:cs typeface="Arial"/>
                <a:sym typeface="Arial"/>
              </a:rPr>
            </a:br>
            <a:r>
              <a:rPr lang="en" sz="1000" dirty="0">
                <a:latin typeface="Arial"/>
                <a:ea typeface="Arial"/>
                <a:cs typeface="Arial"/>
                <a:sym typeface="Arial"/>
              </a:rPr>
              <a:t>https://www.kchdwv.org/</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Dr. Olivia Richman</a:t>
            </a:r>
            <a:br>
              <a:rPr lang="en" sz="1000" dirty="0">
                <a:latin typeface="Arial"/>
                <a:ea typeface="Arial"/>
                <a:cs typeface="Arial"/>
                <a:sym typeface="Arial"/>
              </a:rPr>
            </a:br>
            <a:r>
              <a:rPr lang="en" sz="1000" dirty="0">
                <a:latin typeface="Arial"/>
                <a:ea typeface="Arial"/>
                <a:cs typeface="Arial"/>
                <a:sym typeface="Arial"/>
              </a:rPr>
              <a:t>https://www.droliviarichman.com/</a:t>
            </a:r>
            <a:endParaRPr sz="1000" dirty="0">
              <a:latin typeface="Arial"/>
              <a:ea typeface="Arial"/>
              <a:cs typeface="Arial"/>
              <a:sym typeface="Arial"/>
            </a:endParaRPr>
          </a:p>
          <a:p>
            <a:pPr marL="457200" lvl="0" indent="-292100" algn="l" rtl="0">
              <a:spcBef>
                <a:spcPts val="1000"/>
              </a:spcBef>
              <a:spcAft>
                <a:spcPts val="0"/>
              </a:spcAft>
              <a:buClr>
                <a:schemeClr val="dk1"/>
              </a:buClr>
              <a:buSzPts val="1000"/>
              <a:buFont typeface="Raleway"/>
              <a:buChar char="➔"/>
            </a:pPr>
            <a:r>
              <a:rPr lang="en" sz="1000" b="1" dirty="0">
                <a:solidFill>
                  <a:schemeClr val="dk1"/>
                </a:solidFill>
                <a:latin typeface="Arial"/>
                <a:ea typeface="Arial"/>
                <a:cs typeface="Arial"/>
                <a:sym typeface="Arial"/>
              </a:rPr>
              <a:t>Centers For Disease Control </a:t>
            </a:r>
            <a:br>
              <a:rPr lang="en" sz="1000" dirty="0">
                <a:latin typeface="Arial"/>
                <a:ea typeface="Arial"/>
                <a:cs typeface="Arial"/>
                <a:sym typeface="Arial"/>
              </a:rPr>
            </a:br>
            <a:r>
              <a:rPr lang="en" sz="1000" dirty="0">
                <a:latin typeface="Arial"/>
                <a:ea typeface="Arial"/>
                <a:cs typeface="Arial"/>
                <a:sym typeface="Arial"/>
              </a:rPr>
              <a:t>https://www.cdc.gov/</a:t>
            </a:r>
            <a:endParaRPr sz="1000" dirty="0">
              <a:latin typeface="Arial"/>
              <a:ea typeface="Arial"/>
              <a:cs typeface="Arial"/>
              <a:sym typeface="Arial"/>
            </a:endParaRPr>
          </a:p>
          <a:p>
            <a:pPr marL="457200" lvl="0" indent="0" algn="l" rtl="0">
              <a:spcBef>
                <a:spcPts val="1000"/>
              </a:spcBef>
              <a:spcAft>
                <a:spcPts val="1000"/>
              </a:spcAft>
              <a:buNone/>
            </a:pPr>
            <a:endParaRPr sz="1200" dirty="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962</Words>
  <Application>Microsoft Macintosh PowerPoint</Application>
  <PresentationFormat>On-screen Show (16:9)</PresentationFormat>
  <Paragraphs>58</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Lato</vt:lpstr>
      <vt:lpstr>Raleway</vt:lpstr>
      <vt:lpstr>Swiss</vt:lpstr>
      <vt:lpstr>Let’s Talk About Sex!</vt:lpstr>
      <vt:lpstr>Reflection</vt:lpstr>
      <vt:lpstr>PowerPoint Presentation</vt:lpstr>
      <vt:lpstr>Dr. Olivia Richman-Let's Talk About Sex Education</vt:lpstr>
      <vt:lpstr>PowerPoint Presentation</vt:lpstr>
      <vt:lpstr>Unplanned Pregnancy</vt:lpstr>
      <vt:lpstr>PowerPoint Presentation</vt:lpstr>
      <vt:lpstr>PowerPoint Presentation</vt:lpstr>
      <vt:lpstr>PowerPoint Presentation</vt:lpstr>
      <vt:lpstr>Break Out Groups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Talk About Sex!</dc:title>
  <cp:lastModifiedBy>Microsoft Office User</cp:lastModifiedBy>
  <cp:revision>2</cp:revision>
  <dcterms:modified xsi:type="dcterms:W3CDTF">2022-12-04T06:25:21Z</dcterms:modified>
</cp:coreProperties>
</file>